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68" r:id="rId5"/>
    <p:sldId id="261" r:id="rId6"/>
    <p:sldId id="257" r:id="rId7"/>
    <p:sldId id="273" r:id="rId8"/>
    <p:sldId id="264" r:id="rId9"/>
    <p:sldId id="270" r:id="rId10"/>
    <p:sldId id="271" r:id="rId11"/>
    <p:sldId id="266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D64B-E3C7-4C2E-8E92-FFA0DA18CB73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6CCD-96B0-4F7C-8337-1047C84DD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1.ppt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asspreventssuicide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Welcome to the 2020 Berkshire Suicide Prevention Conference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Georgia" panose="02040502050405020303" pitchFamily="18" charset="0"/>
              </a:rPr>
              <a:t>Thursday, September 10, 2020</a:t>
            </a:r>
          </a:p>
          <a:p>
            <a:r>
              <a:rPr lang="en-US" sz="4400" dirty="0" smtClean="0">
                <a:latin typeface="Georgia" panose="02040502050405020303" pitchFamily="18" charset="0"/>
              </a:rPr>
              <a:t>8:30am – 4:30pm</a:t>
            </a:r>
            <a:endParaRPr lang="en-US" sz="4400" dirty="0">
              <a:latin typeface="Georgia" panose="02040502050405020303" pitchFamily="18" charset="0"/>
            </a:endParaRPr>
          </a:p>
        </p:txBody>
      </p:sp>
      <p:pic>
        <p:nvPicPr>
          <p:cNvPr id="9" name="bensound-sm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1"/>
            <a:ext cx="89916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3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Thank you to our conference planning committee: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Brenda Bahnson</a:t>
            </a: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Brenda Butler </a:t>
            </a: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Christine Callahan</a:t>
            </a:r>
          </a:p>
          <a:p>
            <a:pPr marL="0" indent="0" algn="ctr">
              <a:buNone/>
            </a:pPr>
            <a:r>
              <a:rPr lang="en-US" sz="3200" dirty="0">
                <a:latin typeface="Georgia" panose="02040502050405020303" pitchFamily="18" charset="0"/>
              </a:rPr>
              <a:t>Peggy Morse</a:t>
            </a:r>
          </a:p>
          <a:p>
            <a:pPr marL="0" indent="0" algn="ctr">
              <a:buNone/>
            </a:pPr>
            <a:r>
              <a:rPr lang="en-US" sz="3200" smtClean="0">
                <a:latin typeface="Georgia" panose="02040502050405020303" pitchFamily="18" charset="0"/>
              </a:rPr>
              <a:t>Anna Paladino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Sandy Ryan</a:t>
            </a: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Lynne Vanderpot</a:t>
            </a: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Lee Watroba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245"/>
            <a:ext cx="10515600" cy="17515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Thanks for behind the scenes technical assistance, web and social media work, and Zoom magic: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1075"/>
            <a:ext cx="10515600" cy="3845887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Alison Lotto</a:t>
            </a:r>
          </a:p>
          <a:p>
            <a:pPr marL="0" indent="0" algn="ctr">
              <a:buNone/>
            </a:pPr>
            <a:endParaRPr lang="en-US" sz="32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Patricia </a:t>
            </a:r>
            <a:r>
              <a:rPr lang="en-US" sz="3200" dirty="0" err="1" smtClean="0">
                <a:latin typeface="Georgia" panose="02040502050405020303" pitchFamily="18" charset="0"/>
              </a:rPr>
              <a:t>Shandy</a:t>
            </a:r>
            <a:endParaRPr lang="en-US" sz="3200" dirty="0" smtClean="0">
              <a:latin typeface="Georgia" panose="02040502050405020303" pitchFamily="18" charset="0"/>
            </a:endParaRPr>
          </a:p>
          <a:p>
            <a:pPr algn="ctr"/>
            <a:endParaRPr lang="en-US" sz="32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Georgia" panose="02040502050405020303" pitchFamily="18" charset="0"/>
              </a:rPr>
              <a:t>Garnet Williams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9286" y="6357265"/>
            <a:ext cx="2998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Music by www.bensound.com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88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1337" y="744583"/>
            <a:ext cx="10306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Georgia" panose="02040502050405020303" pitchFamily="18" charset="0"/>
              </a:rPr>
              <a:t>National Suicide Prevention Hotline</a:t>
            </a:r>
            <a:br>
              <a:rPr lang="en-US" sz="48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4000" b="1" dirty="0" smtClean="0">
                <a:latin typeface="Georgia" panose="02040502050405020303" pitchFamily="18" charset="0"/>
              </a:rPr>
              <a:t>1-800-273-TALK </a:t>
            </a:r>
            <a:r>
              <a:rPr lang="en-US" sz="4000" b="1" dirty="0">
                <a:latin typeface="Georgia" panose="02040502050405020303" pitchFamily="18" charset="0"/>
              </a:rPr>
              <a:t>(8255</a:t>
            </a:r>
            <a:r>
              <a:rPr lang="en-US" sz="4000" b="1" dirty="0" smtClean="0">
                <a:latin typeface="Georgia" panose="02040502050405020303" pitchFamily="18" charset="0"/>
              </a:rPr>
              <a:t>)</a:t>
            </a: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/>
            </a:r>
            <a:br>
              <a:rPr lang="en-US" sz="4000" b="1" dirty="0">
                <a:latin typeface="Georgia" panose="02040502050405020303" pitchFamily="18" charset="0"/>
              </a:rPr>
            </a:br>
            <a:r>
              <a:rPr lang="en-US" sz="4800" dirty="0">
                <a:latin typeface="Georgia" panose="02040502050405020303" pitchFamily="18" charset="0"/>
              </a:rPr>
              <a:t> Text a Crisis Counselor</a:t>
            </a:r>
            <a:br>
              <a:rPr lang="en-US" sz="48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 </a:t>
            </a:r>
            <a:r>
              <a:rPr lang="en-US" sz="4000" b="1" dirty="0">
                <a:latin typeface="Georgia" panose="02040502050405020303" pitchFamily="18" charset="0"/>
              </a:rPr>
              <a:t>text TALK to 741741 </a:t>
            </a:r>
            <a:endParaRPr lang="en-US" sz="40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4000" b="1" dirty="0">
                <a:latin typeface="Georgia" panose="02040502050405020303" pitchFamily="18" charset="0"/>
              </a:rPr>
              <a:t/>
            </a:r>
            <a:br>
              <a:rPr lang="en-US" sz="4000" b="1" dirty="0">
                <a:latin typeface="Georgia" panose="02040502050405020303" pitchFamily="18" charset="0"/>
              </a:rPr>
            </a:br>
            <a:r>
              <a:rPr lang="en-US" sz="4800" dirty="0">
                <a:latin typeface="Georgia" panose="02040502050405020303" pitchFamily="18" charset="0"/>
              </a:rPr>
              <a:t>More resources </a:t>
            </a:r>
            <a:r>
              <a:rPr lang="en-US" sz="4800" dirty="0" smtClean="0">
                <a:latin typeface="Georgia" panose="02040502050405020303" pitchFamily="18" charset="0"/>
              </a:rPr>
              <a:t>at www.berkshirecoalition.org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2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Georgia" panose="02040502050405020303" pitchFamily="18" charset="0"/>
              </a:rPr>
              <a:t>Thank you to all our Sponsors and Partners</a:t>
            </a:r>
            <a:endParaRPr lang="en-US" sz="36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924697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American Foundation for Suicide Prevention MA Chapter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The Austen Riggs Center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Berkshire Coalition for Suicide Prevention</a:t>
            </a:r>
          </a:p>
          <a:p>
            <a:r>
              <a:rPr lang="en-US" dirty="0">
                <a:latin typeface="Georgia" panose="02040502050405020303" pitchFamily="18" charset="0"/>
              </a:rPr>
              <a:t>Berkshire Health Systems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The Brien Center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Massachusetts Department of Public Health Suicide Prevention Program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Massachusetts Coalition for Suicide Prevention</a:t>
            </a:r>
          </a:p>
          <a:p>
            <a:r>
              <a:rPr lang="en-US" dirty="0">
                <a:latin typeface="Georgia" panose="02040502050405020303" pitchFamily="18" charset="0"/>
              </a:rPr>
              <a:t>NAMI Berkshire County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A86FDB4-3EBC-4E8B-BFDD-DA7EF396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83" y="3429000"/>
            <a:ext cx="7869646" cy="327678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B29AC68-2FFE-411E-95B4-C7705FCED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2" y="459375"/>
            <a:ext cx="9732349" cy="25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3592"/>
          <a:stretch/>
        </p:blipFill>
        <p:spPr>
          <a:xfrm>
            <a:off x="-1" y="0"/>
            <a:ext cx="6858002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67947" y="5126493"/>
            <a:ext cx="4890053" cy="1384995"/>
          </a:xfrm>
          <a:prstGeom prst="rect">
            <a:avLst/>
          </a:prstGeom>
          <a:solidFill>
            <a:srgbClr val="5C1E67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Riggs is proud to sponsor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the BCSP’s 2020 Virtual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Suicide Prevention Conference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8" b="15877"/>
          <a:stretch/>
        </p:blipFill>
        <p:spPr>
          <a:xfrm>
            <a:off x="6978316" y="0"/>
            <a:ext cx="5213684" cy="68580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974336" y="3906946"/>
            <a:ext cx="5217663" cy="597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Follow us and engage online: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78" y="5268874"/>
            <a:ext cx="504461" cy="5044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3" y="5931925"/>
            <a:ext cx="676133" cy="67613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468838" y="5226606"/>
            <a:ext cx="2877203" cy="60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latin typeface="+mn-lt"/>
              </a:rPr>
              <a:t>@AustenRiggsCenter</a:t>
            </a:r>
            <a:endParaRPr lang="en-US" sz="2400" b="1" dirty="0">
              <a:latin typeface="+mn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898274" y="5965129"/>
            <a:ext cx="2016494" cy="60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latin typeface="+mn-lt"/>
              </a:rPr>
              <a:t>@AustenRiggs</a:t>
            </a:r>
            <a:endParaRPr lang="en-US" sz="2400" b="1" dirty="0">
              <a:latin typeface="+mn-lt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127837" y="4501941"/>
            <a:ext cx="4902609" cy="60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+mn-lt"/>
              </a:rPr>
              <a:t>www.austenriggs.org/blog</a:t>
            </a:r>
            <a:endParaRPr lang="en-US" sz="2800" b="1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55" y="314945"/>
            <a:ext cx="4114800" cy="47548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7336606" y="1260872"/>
            <a:ext cx="4693840" cy="2362929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RIGGS</a:t>
            </a:r>
            <a:r>
              <a:rPr lang="en-US" sz="2400" dirty="0"/>
              <a:t> is a therapeutic community, open psychiatric hospital, and center for education and research, promoting resilience and self-direction in adults (18+) with complex psychiatric problems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2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3861" y="5885083"/>
            <a:ext cx="8017565" cy="10030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berkshirecoalition.org</a:t>
            </a:r>
            <a:endParaRPr lang="en-US" sz="6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77879" y="616786"/>
            <a:ext cx="4756346" cy="4704522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/>
              <a:t>Resources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/>
              <a:t>Survivor Support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/>
              <a:t>Training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dirty="0" smtClean="0"/>
              <a:t>Education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2" y="131025"/>
            <a:ext cx="5730025" cy="573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466871"/>
              </p:ext>
            </p:extLst>
          </p:nvPr>
        </p:nvGraphicFramePr>
        <p:xfrm>
          <a:off x="1712980" y="666527"/>
          <a:ext cx="8100722" cy="6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esentation" r:id="rId4" imgW="4570388" imgH="3427437" progId="PowerPoint.Show.12">
                  <p:embed/>
                </p:oleObj>
              </mc:Choice>
              <mc:Fallback>
                <p:oleObj name="Presentation" r:id="rId4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2980" y="666527"/>
                        <a:ext cx="8100722" cy="6074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086" y="2016264"/>
            <a:ext cx="6201044" cy="23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" y="3845713"/>
            <a:ext cx="12243837" cy="2743200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6400" dirty="0" smtClean="0">
                <a:latin typeface="Georgia" panose="02040502050405020303" pitchFamily="18" charset="0"/>
              </a:rPr>
              <a:t>Suicide </a:t>
            </a:r>
            <a:r>
              <a:rPr lang="en-US" sz="6400" dirty="0">
                <a:latin typeface="Georgia" panose="02040502050405020303" pitchFamily="18" charset="0"/>
              </a:rPr>
              <a:t>Prevention Program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78" y="360609"/>
            <a:ext cx="5059894" cy="52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="" xmlns:a16="http://schemas.microsoft.com/office/drawing/2014/main" id="{EA164D6B-6878-4B9F-A2D0-985D39B17B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5" name="Picture 1" descr="page1image2509040">
            <a:extLst>
              <a:ext uri="{FF2B5EF4-FFF2-40B4-BE49-F238E27FC236}">
                <a16:creationId xmlns="" xmlns:a16="http://schemas.microsoft.com/office/drawing/2014/main" id="{3A2370C7-FB60-DC41-BC59-8EC81AEA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475" y="712718"/>
            <a:ext cx="5790584" cy="37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064738AB-B6BE-4867-889A-52CE4AC8DB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5468" y="0"/>
            <a:ext cx="4603482" cy="61124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9FCBD3-AAEA-324E-A1F4-87B7C4AE3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417" y="1"/>
            <a:ext cx="4539475" cy="6514440"/>
          </a:xfrm>
        </p:spPr>
        <p:txBody>
          <a:bodyPr anchor="t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Our mission is to reduce suicide and self-harm in Massachusetts through education and advocacy.</a:t>
            </a:r>
          </a:p>
          <a:p>
            <a:r>
              <a:rPr lang="en-US" sz="2000" b="1" u="sng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Join us for: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*Bi-Monthly General Membership meetings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*MCSP Alliance for Equity meetings *Annual events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*Webinars and panel discussions</a:t>
            </a:r>
          </a:p>
          <a:p>
            <a:r>
              <a:rPr lang="en-US" sz="2000" b="1" i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*Advocacy, collaboration and public awareness efforts </a:t>
            </a:r>
            <a:endParaRPr lang="en-US" sz="2000" b="1" dirty="0">
              <a:solidFill>
                <a:schemeClr val="tx2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2000" b="1" u="sng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To get involved with the MCSP</a:t>
            </a:r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, email </a:t>
            </a:r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  <a:hlinkClick r:id="rId3"/>
              </a:rPr>
              <a:t>info@masspreventssuicide.org</a:t>
            </a:r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  <a:p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Follow us on Facebook @</a:t>
            </a:r>
            <a:r>
              <a:rPr lang="en-US" sz="2000" b="1" dirty="0" err="1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masspreventssuicide</a:t>
            </a:r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 and Twitter (</a:t>
            </a:r>
            <a:r>
              <a:rPr lang="en-US" sz="2000" b="1" dirty="0" err="1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MCSPPrevSuicide</a:t>
            </a:r>
            <a:r>
              <a:rPr lang="en-US" sz="2000" b="1" dirty="0">
                <a:solidFill>
                  <a:schemeClr val="tx2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)</a:t>
            </a:r>
          </a:p>
          <a:p>
            <a:endParaRPr lang="en-US" sz="2000" b="1" dirty="0">
              <a:solidFill>
                <a:schemeClr val="tx2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57851D67-7085-40E2-B146-F91433A28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985AAE23-FCB6-4663-907C-0110B0FDC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9C969C2C-E7E3-4052-87D4-61E733EC1B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7C60369F-A41B-4D6E-8990-30E2715C57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FB77B12-DBCE-B94A-92BA-4EAD920CCD1B}"/>
              </a:ext>
            </a:extLst>
          </p:cNvPr>
          <p:cNvSpPr txBox="1"/>
          <p:nvPr/>
        </p:nvSpPr>
        <p:spPr>
          <a:xfrm>
            <a:off x="707475" y="5187142"/>
            <a:ext cx="566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www.masspreventssuicide.org</a:t>
            </a:r>
            <a:endParaRPr lang="en-US" sz="28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5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211</Words>
  <Application>Microsoft Office PowerPoint</Application>
  <PresentationFormat>Widescreen</PresentationFormat>
  <Paragraphs>60</Paragraphs>
  <Slides>13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Baskerville</vt:lpstr>
      <vt:lpstr>Calibri</vt:lpstr>
      <vt:lpstr>Calibri Light</vt:lpstr>
      <vt:lpstr>Georgia</vt:lpstr>
      <vt:lpstr>Office Theme</vt:lpstr>
      <vt:lpstr>Presentation</vt:lpstr>
      <vt:lpstr>Welcome to the 2020 Berkshire Suicide Prevention Conference</vt:lpstr>
      <vt:lpstr>Thank you to all our Sponsors and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to our conference planning committee:</vt:lpstr>
      <vt:lpstr>Thanks for behind the scenes technical assistance, web and social media work, and Zoom magic:</vt:lpstr>
      <vt:lpstr>PowerPoint Presentation</vt:lpstr>
    </vt:vector>
  </TitlesOfParts>
  <Company>The Austen Riggs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2020 Berkshire Suicide Prevention Conference</dc:title>
  <dc:creator>Watroba, Lee</dc:creator>
  <cp:lastModifiedBy>Watroba, Lee</cp:lastModifiedBy>
  <cp:revision>18</cp:revision>
  <dcterms:created xsi:type="dcterms:W3CDTF">2020-09-01T12:56:00Z</dcterms:created>
  <dcterms:modified xsi:type="dcterms:W3CDTF">2020-09-03T18:22:57Z</dcterms:modified>
</cp:coreProperties>
</file>